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1" r:id="rId3"/>
    <p:sldId id="276" r:id="rId4"/>
    <p:sldId id="257" r:id="rId5"/>
    <p:sldId id="270" r:id="rId6"/>
    <p:sldId id="28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65" r:id="rId17"/>
    <p:sldId id="267" r:id="rId18"/>
    <p:sldId id="268" r:id="rId19"/>
    <p:sldId id="266" r:id="rId20"/>
    <p:sldId id="275" r:id="rId21"/>
    <p:sldId id="277" r:id="rId22"/>
    <p:sldId id="278" r:id="rId23"/>
  </p:sldIdLst>
  <p:sldSz cx="12192000" cy="6858000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FF"/>
    <a:srgbClr val="00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23" autoAdjust="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3BF86-B6E3-4560-959B-1AA18BC1685C}" type="datetimeFigureOut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0E058-FDFB-4275-B097-DC76875A58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823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2065-7803-42D0-B0A8-08DBDD5D7832}" type="datetimeFigureOut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BD781-5C93-4B69-B485-D97AE24267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087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BD781-5C93-4B69-B485-D97AE242672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21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F1BA9D4-E07A-4942-80E8-1489F0B36D69}" type="datetimeFigureOut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738CD3E-5325-42C1-A093-9B4F3E396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67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A9D4-E07A-4942-80E8-1489F0B36D69}" type="datetimeFigureOut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CD3E-5325-42C1-A093-9B4F3E396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57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A9D4-E07A-4942-80E8-1489F0B36D69}" type="datetimeFigureOut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CD3E-5325-42C1-A093-9B4F3E396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539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A9D4-E07A-4942-80E8-1489F0B36D69}" type="datetimeFigureOut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CD3E-5325-42C1-A093-9B4F3E396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53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F1BA9D4-E07A-4942-80E8-1489F0B36D69}" type="datetimeFigureOut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738CD3E-5325-42C1-A093-9B4F3E396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082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A9D4-E07A-4942-80E8-1489F0B36D69}" type="datetimeFigureOut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CD3E-5325-42C1-A093-9B4F3E396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73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A9D4-E07A-4942-80E8-1489F0B36D69}" type="datetimeFigureOut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CD3E-5325-42C1-A093-9B4F3E396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695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A9D4-E07A-4942-80E8-1489F0B36D69}" type="datetimeFigureOut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CD3E-5325-42C1-A093-9B4F3E396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4168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A9D4-E07A-4942-80E8-1489F0B36D69}" type="datetimeFigureOut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8CD3E-5325-42C1-A093-9B4F3E396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87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A9D4-E07A-4942-80E8-1489F0B36D69}" type="datetimeFigureOut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38CD3E-5325-42C1-A093-9B4F3E396B7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302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F1BA9D4-E07A-4942-80E8-1489F0B36D69}" type="datetimeFigureOut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38CD3E-5325-42C1-A093-9B4F3E396B7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069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F1BA9D4-E07A-4942-80E8-1489F0B36D69}" type="datetimeFigureOut">
              <a:rPr lang="zh-TW" altLang="en-US" smtClean="0"/>
              <a:t>2017/11/20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738CD3E-5325-42C1-A093-9B4F3E396B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11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14763" y="2262909"/>
            <a:ext cx="7933276" cy="1209190"/>
          </a:xfrm>
        </p:spPr>
        <p:txBody>
          <a:bodyPr/>
          <a:lstStyle/>
          <a:p>
            <a:pPr algn="l"/>
            <a:r>
              <a:rPr lang="zh-TW" altLang="en-US" sz="4800" dirty="0" smtClean="0">
                <a:solidFill>
                  <a:srgbClr val="00B050"/>
                </a:solidFill>
                <a:latin typeface="文鼎超顏楷" panose="03000A09000000000000" pitchFamily="65" charset="-120"/>
                <a:ea typeface="文鼎超顏楷" panose="03000A09000000000000" pitchFamily="65" charset="-120"/>
              </a:rPr>
              <a:t>好書介紹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8000" dirty="0" smtClean="0">
                <a:latin typeface="文鼎粗魏碑" panose="03000809000000000000" pitchFamily="65" charset="-120"/>
                <a:ea typeface="文鼎粗魏碑" panose="03000809000000000000" pitchFamily="65" charset="-120"/>
              </a:rPr>
              <a:t>   </a:t>
            </a:r>
            <a:r>
              <a:rPr lang="zh-TW" altLang="en-US" sz="8000" dirty="0" smtClean="0">
                <a:solidFill>
                  <a:srgbClr val="7030A0"/>
                </a:solidFill>
                <a:latin typeface="文鼎粗魏碑" panose="03000809000000000000" pitchFamily="65" charset="-120"/>
                <a:ea typeface="文鼎粗魏碑" panose="03000809000000000000" pitchFamily="65" charset="-120"/>
              </a:rPr>
              <a:t>奇想三國</a:t>
            </a:r>
            <a:endParaRPr lang="zh-TW" altLang="en-US" sz="8000" dirty="0">
              <a:solidFill>
                <a:srgbClr val="7030A0"/>
              </a:solidFill>
              <a:latin typeface="文鼎粗魏碑" panose="03000809000000000000" pitchFamily="65" charset="-120"/>
              <a:ea typeface="文鼎粗魏碑" panose="030008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99460" y="4682063"/>
            <a:ext cx="3805428" cy="457201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zh-TW" altLang="en-US" sz="2400" dirty="0">
                <a:solidFill>
                  <a:srgbClr val="C00000"/>
                </a:solidFill>
                <a:latin typeface="文鼎新藝體" panose="040B0A09000000000000" pitchFamily="81" charset="-120"/>
                <a:ea typeface="文鼎新藝體" panose="040B0A09000000000000" pitchFamily="81" charset="-120"/>
              </a:rPr>
              <a:t>文：王文華、岑澎維</a:t>
            </a:r>
            <a:r>
              <a:rPr lang="en-US" altLang="zh-TW" sz="2400" dirty="0">
                <a:solidFill>
                  <a:srgbClr val="C00000"/>
                </a:solidFill>
                <a:latin typeface="文鼎新藝體" panose="040B0A09000000000000" pitchFamily="81" charset="-120"/>
                <a:ea typeface="文鼎新藝體" panose="040B0A09000000000000" pitchFamily="81" charset="-120"/>
              </a:rPr>
              <a:t>/</a:t>
            </a:r>
            <a:r>
              <a:rPr lang="zh-TW" altLang="en-US" sz="2400" dirty="0" smtClean="0">
                <a:solidFill>
                  <a:srgbClr val="C00000"/>
                </a:solidFill>
                <a:latin typeface="文鼎新藝體" panose="040B0A09000000000000" pitchFamily="81" charset="-120"/>
                <a:ea typeface="文鼎新藝體" panose="040B0A09000000000000" pitchFamily="81" charset="-120"/>
              </a:rPr>
              <a:t>合著</a:t>
            </a:r>
            <a:r>
              <a:rPr lang="zh-TW" altLang="en-US" sz="2400" dirty="0" smtClean="0"/>
              <a:t>　　</a:t>
            </a:r>
            <a:r>
              <a:rPr lang="zh-TW" altLang="en-US" sz="2400" dirty="0" smtClean="0">
                <a:solidFill>
                  <a:srgbClr val="3399FF"/>
                </a:solidFill>
                <a:latin typeface="文鼎新藝體" panose="040B0A09000000000000" pitchFamily="81" charset="-120"/>
                <a:ea typeface="文鼎新藝體" panose="040B0A09000000000000" pitchFamily="81" charset="-120"/>
              </a:rPr>
              <a:t>圖：托比</a:t>
            </a:r>
            <a:endParaRPr lang="zh-TW" altLang="en-US" sz="2400" dirty="0">
              <a:solidFill>
                <a:srgbClr val="3399FF"/>
              </a:solidFill>
              <a:latin typeface="文鼎新藝體" panose="040B0A09000000000000" pitchFamily="81" charset="-120"/>
              <a:ea typeface="文鼎新藝體" panose="040B0A09000000000000" pitchFamily="81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62" y="1472184"/>
            <a:ext cx="3134472" cy="37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6225" y="311668"/>
            <a:ext cx="11801475" cy="6324808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5400" dirty="0"/>
              <a:t>可是，生性多疑的曹操會相信小九嗎</a:t>
            </a:r>
            <a:r>
              <a:rPr lang="zh-TW" altLang="zh-TW" sz="5400" dirty="0" smtClean="0"/>
              <a:t>？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zh-TW" sz="5400" dirty="0" smtClean="0"/>
              <a:t>而</a:t>
            </a:r>
            <a:r>
              <a:rPr lang="zh-TW" altLang="zh-TW" sz="5400" dirty="0"/>
              <a:t>曹操又將遭遇到什麼樣的危險，需要小九救他</a:t>
            </a:r>
            <a:r>
              <a:rPr lang="zh-TW" altLang="zh-TW" sz="5400" dirty="0" smtClean="0"/>
              <a:t>？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zh-TW" sz="5400" dirty="0" smtClean="0"/>
              <a:t>曹操</a:t>
            </a:r>
            <a:r>
              <a:rPr lang="zh-TW" altLang="zh-TW" sz="5400" dirty="0"/>
              <a:t>到底是個什麼樣的人</a:t>
            </a:r>
            <a:r>
              <a:rPr lang="zh-TW" altLang="zh-TW" sz="5400" dirty="0" smtClean="0"/>
              <a:t>？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zh-TW" sz="5400" dirty="0" smtClean="0"/>
              <a:t>他</a:t>
            </a:r>
            <a:r>
              <a:rPr lang="zh-TW" altLang="zh-TW" sz="5400" dirty="0"/>
              <a:t>的一生有哪些傳奇故事？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8507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66369"/>
            <a:ext cx="10687050" cy="539625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TW" altLang="zh-TW" dirty="0"/>
              <a:t>小九只不過是一隻小小的喜鵲鳥兒，他又要如何幫助曹操</a:t>
            </a:r>
            <a:r>
              <a:rPr lang="zh-TW" altLang="zh-TW" dirty="0" smtClean="0"/>
              <a:t>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他</a:t>
            </a:r>
            <a:r>
              <a:rPr lang="zh-TW" altLang="zh-TW" dirty="0"/>
              <a:t>真的能夠完成許劭大師交辦的任務嗎？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753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57350" y="1223618"/>
            <a:ext cx="10058400" cy="542483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zh-TW" sz="5400" dirty="0"/>
              <a:t>一連串驚奇又趣味的故事</a:t>
            </a:r>
            <a:r>
              <a:rPr lang="zh-TW" altLang="zh-TW" sz="5400" dirty="0" smtClean="0"/>
              <a:t>，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zh-TW" sz="5400" dirty="0" smtClean="0"/>
              <a:t>三國</a:t>
            </a:r>
            <a:r>
              <a:rPr lang="zh-TW" altLang="zh-TW" sz="5400" dirty="0"/>
              <a:t>風雲人物輪番上陣</a:t>
            </a:r>
            <a:r>
              <a:rPr lang="zh-TW" altLang="zh-TW" sz="5400" dirty="0" smtClean="0"/>
              <a:t>，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zh-TW" sz="5400" dirty="0" smtClean="0"/>
              <a:t>千軍萬馬</a:t>
            </a:r>
            <a:r>
              <a:rPr lang="zh-TW" altLang="zh-TW" sz="5400" dirty="0"/>
              <a:t>、奔騰雷動</a:t>
            </a:r>
            <a:r>
              <a:rPr lang="zh-TW" altLang="zh-TW" sz="5400" dirty="0" smtClean="0"/>
              <a:t>，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zh-TW" sz="5400" dirty="0" smtClean="0"/>
              <a:t>驚險</a:t>
            </a:r>
            <a:r>
              <a:rPr lang="zh-TW" altLang="zh-TW" sz="5400" dirty="0"/>
              <a:t>、緊張又刺激</a:t>
            </a:r>
            <a:r>
              <a:rPr lang="zh-TW" altLang="zh-TW" sz="5400" dirty="0" smtClean="0"/>
              <a:t>，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dirty="0" smtClean="0"/>
              <a:t>啊</a:t>
            </a:r>
            <a:r>
              <a:rPr lang="zh-TW" altLang="zh-TW" sz="5400" dirty="0" smtClean="0"/>
              <a:t>！</a:t>
            </a:r>
            <a:r>
              <a:rPr lang="zh-TW" altLang="zh-TW" sz="5400" dirty="0"/>
              <a:t>內容實在太多太精采了</a:t>
            </a:r>
            <a:r>
              <a:rPr lang="zh-TW" altLang="zh-TW" sz="5400" dirty="0" smtClean="0"/>
              <a:t>，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zh-TW" sz="5400" dirty="0" smtClean="0"/>
              <a:t>只</a:t>
            </a:r>
            <a:r>
              <a:rPr lang="zh-TW" altLang="zh-TW" sz="5400" dirty="0"/>
              <a:t>能靠你自己去看囉</a:t>
            </a:r>
            <a:r>
              <a:rPr lang="en-US" altLang="zh-TW" sz="5400" dirty="0"/>
              <a:t>……</a:t>
            </a:r>
            <a:r>
              <a:rPr lang="zh-TW" altLang="zh-TW" sz="5400" dirty="0"/>
              <a:t/>
            </a:r>
            <a:br>
              <a:rPr lang="zh-TW" altLang="zh-TW" sz="5400" dirty="0"/>
            </a:b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755277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9650" y="200026"/>
            <a:ext cx="10058400" cy="64865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125"/>
              </a:spcAft>
            </a:pPr>
            <a:r>
              <a:rPr lang="zh-TW" altLang="zh-TW" sz="5400" dirty="0">
                <a:solidFill>
                  <a:srgbClr val="232323"/>
                </a:solidFill>
                <a:latin typeface="+mj-ea"/>
                <a:ea typeface="+mj-ea"/>
                <a:cs typeface="Arial" panose="020B0604020202020204" pitchFamily="34" charset="0"/>
              </a:rPr>
              <a:t>ㄟˊ我知道圖書館除了有奇想三國，</a:t>
            </a:r>
            <a:r>
              <a:rPr lang="zh-TW" altLang="zh-TW" sz="5400" dirty="0" smtClean="0">
                <a:solidFill>
                  <a:srgbClr val="232323"/>
                </a:solidFill>
                <a:latin typeface="+mj-ea"/>
                <a:ea typeface="+mj-ea"/>
                <a:cs typeface="Arial" panose="020B0604020202020204" pitchFamily="34" charset="0"/>
              </a:rPr>
              <a:t>還有</a:t>
            </a:r>
            <a:r>
              <a:rPr lang="en-US" altLang="zh-TW" sz="5400" dirty="0" smtClean="0">
                <a:solidFill>
                  <a:srgbClr val="232323"/>
                </a:solidFill>
                <a:latin typeface="+mj-ea"/>
                <a:ea typeface="+mj-ea"/>
                <a:cs typeface="Arial" panose="020B0604020202020204" pitchFamily="34" charset="0"/>
              </a:rPr>
              <a:t>『</a:t>
            </a:r>
            <a:r>
              <a:rPr lang="zh-TW" altLang="zh-TW" sz="5400" dirty="0" smtClean="0">
                <a:solidFill>
                  <a:srgbClr val="232323"/>
                </a:solidFill>
                <a:latin typeface="+mj-ea"/>
                <a:ea typeface="+mj-ea"/>
                <a:cs typeface="Arial" panose="020B0604020202020204" pitchFamily="34" charset="0"/>
              </a:rPr>
              <a:t>奇想西遊記</a:t>
            </a:r>
            <a:r>
              <a:rPr lang="en-US" altLang="zh-TW" sz="5400" dirty="0" smtClean="0">
                <a:solidFill>
                  <a:srgbClr val="232323"/>
                </a:solidFill>
                <a:latin typeface="+mj-ea"/>
                <a:ea typeface="+mj-ea"/>
                <a:cs typeface="Arial" panose="020B0604020202020204" pitchFamily="34" charset="0"/>
              </a:rPr>
              <a:t>』</a:t>
            </a:r>
            <a:r>
              <a:rPr lang="zh-TW" altLang="zh-TW" sz="5400" dirty="0" smtClean="0">
                <a:solidFill>
                  <a:srgbClr val="232323"/>
                </a:solidFill>
                <a:latin typeface="+mj-ea"/>
                <a:ea typeface="+mj-ea"/>
                <a:cs typeface="Arial" panose="020B0604020202020204" pitchFamily="34" charset="0"/>
              </a:rPr>
              <a:t>哦</a:t>
            </a:r>
            <a:r>
              <a:rPr lang="zh-TW" altLang="zh-TW" sz="5400" dirty="0">
                <a:solidFill>
                  <a:srgbClr val="232323"/>
                </a:solidFill>
                <a:latin typeface="+mj-ea"/>
                <a:ea typeface="+mj-ea"/>
                <a:cs typeface="Arial" panose="020B0604020202020204" pitchFamily="34" charset="0"/>
              </a:rPr>
              <a:t>！</a:t>
            </a:r>
            <a:r>
              <a:rPr lang="zh-TW" altLang="zh-TW" sz="5400" dirty="0">
                <a:latin typeface="+mj-ea"/>
                <a:ea typeface="+mj-ea"/>
                <a:cs typeface="新細明體" panose="02020500000000000000" pitchFamily="18" charset="-120"/>
              </a:rPr>
              <a:t/>
            </a:r>
            <a:br>
              <a:rPr lang="zh-TW" altLang="zh-TW" sz="5400" dirty="0">
                <a:latin typeface="+mj-ea"/>
                <a:ea typeface="+mj-ea"/>
                <a:cs typeface="新細明體" panose="02020500000000000000" pitchFamily="18" charset="-120"/>
              </a:rPr>
            </a:br>
            <a:r>
              <a:rPr lang="zh-TW" altLang="zh-TW" sz="5400" dirty="0">
                <a:solidFill>
                  <a:srgbClr val="232323"/>
                </a:solidFill>
                <a:latin typeface="+mj-ea"/>
                <a:ea typeface="+mj-ea"/>
                <a:cs typeface="Arial" panose="020B0604020202020204" pitchFamily="34" charset="0"/>
              </a:rPr>
              <a:t>全系列的書以最幽默的筆調</a:t>
            </a:r>
            <a:r>
              <a:rPr lang="zh-TW" altLang="zh-TW" sz="5400" dirty="0" smtClean="0">
                <a:solidFill>
                  <a:srgbClr val="232323"/>
                </a:solidFill>
                <a:latin typeface="+mj-ea"/>
                <a:ea typeface="+mj-ea"/>
                <a:cs typeface="Arial" panose="020B0604020202020204" pitchFamily="34" charset="0"/>
              </a:rPr>
              <a:t>，</a:t>
            </a:r>
            <a:r>
              <a:rPr lang="en-US" altLang="zh-TW" sz="5400" dirty="0" smtClean="0">
                <a:solidFill>
                  <a:srgbClr val="232323"/>
                </a:solidFill>
                <a:latin typeface="+mj-ea"/>
                <a:ea typeface="+mj-ea"/>
                <a:cs typeface="Arial" panose="020B0604020202020204" pitchFamily="34" charset="0"/>
              </a:rPr>
              <a:t/>
            </a:r>
            <a:br>
              <a:rPr lang="en-US" altLang="zh-TW" sz="5400" dirty="0" smtClean="0">
                <a:solidFill>
                  <a:srgbClr val="232323"/>
                </a:solidFill>
                <a:latin typeface="+mj-ea"/>
                <a:ea typeface="+mj-ea"/>
                <a:cs typeface="Arial" panose="020B0604020202020204" pitchFamily="34" charset="0"/>
              </a:rPr>
            </a:br>
            <a:r>
              <a:rPr lang="zh-TW" altLang="zh-TW" sz="5400" dirty="0" smtClean="0">
                <a:solidFill>
                  <a:srgbClr val="232323"/>
                </a:solidFill>
                <a:latin typeface="+mj-ea"/>
                <a:ea typeface="+mj-ea"/>
                <a:cs typeface="Arial" panose="020B0604020202020204" pitchFamily="34" charset="0"/>
              </a:rPr>
              <a:t>最</a:t>
            </a:r>
            <a:r>
              <a:rPr lang="zh-TW" altLang="zh-TW" sz="5400" dirty="0">
                <a:solidFill>
                  <a:srgbClr val="232323"/>
                </a:solidFill>
                <a:latin typeface="+mj-ea"/>
                <a:ea typeface="+mj-ea"/>
                <a:cs typeface="Arial" panose="020B0604020202020204" pitchFamily="34" charset="0"/>
              </a:rPr>
              <a:t>顛覆的情節</a:t>
            </a:r>
            <a:r>
              <a:rPr lang="zh-TW" altLang="zh-TW" sz="5400" dirty="0" smtClean="0">
                <a:solidFill>
                  <a:srgbClr val="232323"/>
                </a:solidFill>
                <a:latin typeface="+mj-ea"/>
                <a:ea typeface="+mj-ea"/>
                <a:cs typeface="Arial" panose="020B0604020202020204" pitchFamily="34" charset="0"/>
              </a:rPr>
              <a:t>，</a:t>
            </a:r>
            <a:r>
              <a:rPr lang="en-US" altLang="zh-TW" sz="5400" dirty="0" smtClean="0">
                <a:solidFill>
                  <a:srgbClr val="232323"/>
                </a:solidFill>
                <a:latin typeface="+mj-ea"/>
                <a:ea typeface="+mj-ea"/>
                <a:cs typeface="Arial" panose="020B0604020202020204" pitchFamily="34" charset="0"/>
              </a:rPr>
              <a:t/>
            </a:r>
            <a:br>
              <a:rPr lang="en-US" altLang="zh-TW" sz="5400" dirty="0" smtClean="0">
                <a:solidFill>
                  <a:srgbClr val="232323"/>
                </a:solidFill>
                <a:latin typeface="+mj-ea"/>
                <a:ea typeface="+mj-ea"/>
                <a:cs typeface="Arial" panose="020B0604020202020204" pitchFamily="34" charset="0"/>
              </a:rPr>
            </a:br>
            <a:r>
              <a:rPr lang="zh-TW" altLang="zh-TW" sz="5400" dirty="0" smtClean="0">
                <a:solidFill>
                  <a:srgbClr val="232323"/>
                </a:solidFill>
                <a:latin typeface="+mj-ea"/>
                <a:ea typeface="+mj-ea"/>
                <a:cs typeface="Arial" panose="020B0604020202020204" pitchFamily="34" charset="0"/>
              </a:rPr>
              <a:t>讓</a:t>
            </a:r>
            <a:r>
              <a:rPr lang="zh-TW" altLang="zh-TW" sz="5400" dirty="0">
                <a:solidFill>
                  <a:srgbClr val="232323"/>
                </a:solidFill>
                <a:latin typeface="+mj-ea"/>
                <a:ea typeface="+mj-ea"/>
                <a:cs typeface="Arial" panose="020B0604020202020204" pitchFamily="34" charset="0"/>
              </a:rPr>
              <a:t>你徹底了解西遊記的世界。</a:t>
            </a:r>
            <a:endParaRPr lang="zh-TW" altLang="en-US" sz="5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99614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7750" y="3071469"/>
            <a:ext cx="10058400" cy="1371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zh-TW" sz="5400" dirty="0"/>
              <a:t>請偷偷</a:t>
            </a:r>
            <a:r>
              <a:rPr lang="zh-TW" altLang="zh-TW" sz="5400" dirty="0" smtClean="0"/>
              <a:t>跟著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zh-TW" sz="5400" dirty="0" smtClean="0"/>
              <a:t>唐三藏</a:t>
            </a:r>
            <a:r>
              <a:rPr lang="zh-TW" altLang="zh-TW" sz="5400" dirty="0"/>
              <a:t>、孫悟空、</a:t>
            </a:r>
            <a:r>
              <a:rPr lang="zh-TW" altLang="zh-TW" sz="5400" dirty="0" smtClean="0"/>
              <a:t>沙悟淨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zh-TW" sz="5400" dirty="0" smtClean="0"/>
              <a:t>和</a:t>
            </a:r>
            <a:r>
              <a:rPr lang="zh-TW" altLang="zh-TW" sz="5400" dirty="0"/>
              <a:t>豬八戒的旅行腳步，</a:t>
            </a:r>
            <a:r>
              <a:rPr lang="en-US" altLang="zh-TW" sz="5400" dirty="0"/>
              <a:t/>
            </a:r>
            <a:br>
              <a:rPr lang="en-US" altLang="zh-TW" sz="5400" dirty="0"/>
            </a:br>
            <a:r>
              <a:rPr lang="zh-TW" altLang="zh-TW" sz="5400" dirty="0"/>
              <a:t>踏上群魔亂舞的冒險</a:t>
            </a:r>
            <a:r>
              <a:rPr lang="zh-TW" altLang="zh-TW" sz="5400" dirty="0" smtClean="0"/>
              <a:t>旅程</a:t>
            </a:r>
            <a:r>
              <a:rPr lang="zh-TW" altLang="en-US" sz="5400" dirty="0" smtClean="0"/>
              <a:t>，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zh-TW" sz="5400" dirty="0" smtClean="0"/>
              <a:t>一路上</a:t>
            </a:r>
            <a:r>
              <a:rPr lang="zh-TW" altLang="zh-TW" sz="5400" dirty="0"/>
              <a:t>到底會發生什麼</a:t>
            </a:r>
            <a:r>
              <a:rPr lang="zh-TW" altLang="zh-TW" sz="5400" dirty="0" smtClean="0"/>
              <a:t>事</a:t>
            </a:r>
            <a:r>
              <a:rPr lang="zh-TW" altLang="en-US" sz="5400" dirty="0" smtClean="0"/>
              <a:t>呢</a:t>
            </a:r>
            <a:r>
              <a:rPr lang="zh-TW" altLang="zh-TW" sz="5400" dirty="0" smtClean="0"/>
              <a:t>？</a:t>
            </a:r>
            <a:r>
              <a:rPr lang="en-US" altLang="zh-TW" sz="5400" dirty="0"/>
              <a:t/>
            </a:r>
            <a:br>
              <a:rPr lang="en-US" altLang="zh-TW" sz="5400" dirty="0"/>
            </a:b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583404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09243"/>
            <a:ext cx="10553700" cy="51200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zh-TW" sz="5400" dirty="0"/>
              <a:t>故事情節神奇莫測</a:t>
            </a:r>
            <a:r>
              <a:rPr lang="zh-TW" altLang="zh-TW" sz="5400" dirty="0" smtClean="0"/>
              <a:t>，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zh-TW" sz="5400" dirty="0" smtClean="0"/>
              <a:t>緊張</a:t>
            </a:r>
            <a:r>
              <a:rPr lang="zh-TW" altLang="zh-TW" sz="5400" dirty="0"/>
              <a:t>又搞笑！</a:t>
            </a:r>
            <a:r>
              <a:rPr lang="en-US" altLang="zh-TW" sz="5400" dirty="0"/>
              <a:t/>
            </a:r>
            <a:br>
              <a:rPr lang="en-US" altLang="zh-TW" sz="5400" dirty="0"/>
            </a:br>
            <a:r>
              <a:rPr lang="zh-TW" altLang="zh-TW" sz="5400" dirty="0"/>
              <a:t>等你一起進入奇幻的西遊記世界喔</a:t>
            </a:r>
            <a:r>
              <a:rPr lang="zh-TW" altLang="zh-TW" sz="5400" dirty="0" smtClean="0"/>
              <a:t>！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249200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90"/>
            <a:ext cx="12192000" cy="686378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03541" y="5750003"/>
            <a:ext cx="8688459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6600" dirty="0"/>
              <a:t>讓我們來考考大家吧</a:t>
            </a:r>
            <a:r>
              <a:rPr lang="en-US" altLang="zh-TW" sz="6600" dirty="0"/>
              <a:t>~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3063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550" y="563320"/>
            <a:ext cx="2238375" cy="1371600"/>
          </a:xfrm>
        </p:spPr>
        <p:txBody>
          <a:bodyPr/>
          <a:lstStyle/>
          <a:p>
            <a:r>
              <a:rPr lang="zh-TW" altLang="en-US" dirty="0" smtClean="0"/>
              <a:t>問題一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62050" y="1817370"/>
            <a:ext cx="10058400" cy="393192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zh-TW" altLang="en-US" sz="6000" dirty="0" smtClean="0">
                <a:solidFill>
                  <a:srgbClr val="3333FF"/>
                </a:solidFill>
              </a:rPr>
              <a:t>請問</a:t>
            </a:r>
            <a:r>
              <a:rPr lang="en-US" altLang="zh-TW" sz="6000" dirty="0" smtClean="0">
                <a:solidFill>
                  <a:srgbClr val="3333FF"/>
                </a:solidFill>
              </a:rPr>
              <a:t>『</a:t>
            </a:r>
            <a:r>
              <a:rPr lang="zh-TW" altLang="en-US" sz="6000" dirty="0" smtClean="0">
                <a:solidFill>
                  <a:srgbClr val="3333FF"/>
                </a:solidFill>
              </a:rPr>
              <a:t>奇想三國</a:t>
            </a:r>
            <a:r>
              <a:rPr lang="en-US" altLang="zh-TW" sz="6000" dirty="0" smtClean="0">
                <a:solidFill>
                  <a:srgbClr val="3333FF"/>
                </a:solidFill>
              </a:rPr>
              <a:t>』</a:t>
            </a:r>
            <a:r>
              <a:rPr lang="zh-TW" altLang="en-US" sz="6000" dirty="0" smtClean="0">
                <a:solidFill>
                  <a:srgbClr val="3333FF"/>
                </a:solidFill>
              </a:rPr>
              <a:t>這系列的書籍共有幾本呢</a:t>
            </a:r>
            <a:r>
              <a:rPr lang="en-US" altLang="zh-TW" sz="6000" dirty="0" smtClean="0">
                <a:solidFill>
                  <a:srgbClr val="3333FF"/>
                </a:solidFill>
              </a:rPr>
              <a:t>?</a:t>
            </a:r>
            <a:endParaRPr lang="zh-TW" altLang="en-US" sz="6000" dirty="0">
              <a:solidFill>
                <a:srgbClr val="3333FF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056507" y="5002911"/>
            <a:ext cx="34660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 smtClean="0">
                <a:solidFill>
                  <a:srgbClr val="FF0000"/>
                </a:solidFill>
              </a:rPr>
              <a:t>答</a:t>
            </a:r>
            <a:r>
              <a:rPr lang="en-US" altLang="zh-TW" sz="7200" dirty="0" smtClean="0">
                <a:solidFill>
                  <a:srgbClr val="FF0000"/>
                </a:solidFill>
              </a:rPr>
              <a:t>:</a:t>
            </a:r>
            <a:r>
              <a:rPr lang="zh-TW" altLang="en-US" sz="7200" dirty="0" smtClean="0">
                <a:solidFill>
                  <a:srgbClr val="FF0000"/>
                </a:solidFill>
              </a:rPr>
              <a:t> </a:t>
            </a:r>
            <a:r>
              <a:rPr lang="zh-TW" altLang="en-US" sz="7200" dirty="0" smtClean="0">
                <a:solidFill>
                  <a:srgbClr val="FF0000"/>
                </a:solidFill>
              </a:rPr>
              <a:t>四本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8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問題二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3333FF"/>
                </a:solidFill>
              </a:rPr>
              <a:t>請問小九</a:t>
            </a:r>
            <a:r>
              <a:rPr lang="zh-TW" altLang="en-US" sz="6000" dirty="0" smtClean="0">
                <a:solidFill>
                  <a:srgbClr val="3333FF"/>
                </a:solidFill>
              </a:rPr>
              <a:t>是哪一種動物呢？</a:t>
            </a:r>
            <a:endParaRPr lang="zh-TW" altLang="en-US" sz="6000" dirty="0">
              <a:solidFill>
                <a:srgbClr val="3333FF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98310" y="4417040"/>
            <a:ext cx="41953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800" dirty="0" smtClean="0">
                <a:solidFill>
                  <a:srgbClr val="FF0000"/>
                </a:solidFill>
              </a:rPr>
              <a:t>答</a:t>
            </a:r>
            <a:r>
              <a:rPr lang="en-US" altLang="zh-TW" sz="8800" dirty="0" smtClean="0">
                <a:solidFill>
                  <a:srgbClr val="FF0000"/>
                </a:solidFill>
              </a:rPr>
              <a:t>:</a:t>
            </a:r>
            <a:r>
              <a:rPr lang="zh-TW" altLang="en-US" sz="8800" dirty="0" smtClean="0">
                <a:solidFill>
                  <a:srgbClr val="FF0000"/>
                </a:solidFill>
              </a:rPr>
              <a:t> 喜鵲</a:t>
            </a:r>
            <a:endParaRPr lang="zh-TW" alt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3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433044"/>
            <a:ext cx="10058400" cy="1371600"/>
          </a:xfrm>
        </p:spPr>
        <p:txBody>
          <a:bodyPr/>
          <a:lstStyle/>
          <a:p>
            <a:r>
              <a:rPr lang="zh-TW" altLang="en-US" dirty="0" smtClean="0"/>
              <a:t>問題三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804644"/>
            <a:ext cx="10058400" cy="3931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dirty="0" smtClean="0">
                <a:solidFill>
                  <a:srgbClr val="3333FF"/>
                </a:solidFill>
              </a:rPr>
              <a:t>請問</a:t>
            </a:r>
            <a:r>
              <a:rPr lang="zh-TW" altLang="zh-TW" sz="6000" dirty="0" smtClean="0">
                <a:solidFill>
                  <a:srgbClr val="3333FF"/>
                </a:solidFill>
              </a:rPr>
              <a:t>「</a:t>
            </a:r>
            <a:r>
              <a:rPr lang="zh-TW" altLang="zh-TW" sz="6000" dirty="0">
                <a:solidFill>
                  <a:srgbClr val="3333FF"/>
                </a:solidFill>
              </a:rPr>
              <a:t>治世之能臣，亂世之奸雄</a:t>
            </a:r>
            <a:r>
              <a:rPr lang="zh-TW" altLang="zh-TW" sz="6000" dirty="0" smtClean="0">
                <a:solidFill>
                  <a:srgbClr val="3333FF"/>
                </a:solidFill>
              </a:rPr>
              <a:t>」</a:t>
            </a:r>
            <a:r>
              <a:rPr lang="zh-TW" altLang="en-US" sz="6000" dirty="0" smtClean="0">
                <a:solidFill>
                  <a:srgbClr val="3333FF"/>
                </a:solidFill>
              </a:rPr>
              <a:t>指的是哪一位人物呢？</a:t>
            </a:r>
            <a:endParaRPr lang="zh-TW" altLang="en-US" sz="5400" dirty="0">
              <a:solidFill>
                <a:srgbClr val="3333FF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732657" y="4855190"/>
            <a:ext cx="34660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7200" dirty="0" smtClean="0">
                <a:solidFill>
                  <a:srgbClr val="FF0000"/>
                </a:solidFill>
              </a:rPr>
              <a:t>答</a:t>
            </a:r>
            <a:r>
              <a:rPr lang="en-US" altLang="zh-TW" sz="7200" dirty="0" smtClean="0">
                <a:solidFill>
                  <a:srgbClr val="FF0000"/>
                </a:solidFill>
              </a:rPr>
              <a:t>:</a:t>
            </a:r>
            <a:r>
              <a:rPr lang="zh-TW" altLang="en-US" sz="7200" dirty="0" smtClean="0">
                <a:solidFill>
                  <a:srgbClr val="FF0000"/>
                </a:solidFill>
              </a:rPr>
              <a:t> 曹操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1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1570182" y="332508"/>
            <a:ext cx="8303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奇想三國這一系列的書共有四本哦！</a:t>
            </a:r>
            <a:endParaRPr lang="zh-TW" altLang="en-US" sz="40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1531071" y="1144300"/>
            <a:ext cx="10485438" cy="5386747"/>
            <a:chOff x="1531071" y="1144300"/>
            <a:chExt cx="10485438" cy="5386747"/>
          </a:xfrm>
        </p:grpSpPr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3471" y="1144300"/>
              <a:ext cx="4352492" cy="5386747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7305963" y="5064235"/>
              <a:ext cx="47105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solidFill>
                    <a:srgbClr val="3333FF"/>
                  </a:solidFill>
                </a:rPr>
                <a:t>九命喜鵲救曹操</a:t>
              </a:r>
              <a:endParaRPr lang="zh-TW" altLang="en-US" sz="4800" dirty="0">
                <a:solidFill>
                  <a:srgbClr val="3333FF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531071" y="2016970"/>
              <a:ext cx="14224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8000" dirty="0" smtClean="0">
                  <a:solidFill>
                    <a:srgbClr val="FF0000"/>
                  </a:solidFill>
                </a:rPr>
                <a:t>第一本</a:t>
              </a:r>
              <a:endParaRPr lang="zh-TW" altLang="en-US" sz="8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1531071" y="1144300"/>
            <a:ext cx="10402311" cy="5386747"/>
            <a:chOff x="1531071" y="1144300"/>
            <a:chExt cx="10402311" cy="5386747"/>
          </a:xfrm>
        </p:grpSpPr>
        <p:pic>
          <p:nvPicPr>
            <p:cNvPr id="19" name="圖片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3471" y="1144300"/>
              <a:ext cx="4352492" cy="5386747"/>
            </a:xfrm>
            <a:prstGeom prst="rect">
              <a:avLst/>
            </a:prstGeom>
          </p:spPr>
        </p:pic>
        <p:sp>
          <p:nvSpPr>
            <p:cNvPr id="20" name="文字方塊 19"/>
            <p:cNvSpPr txBox="1"/>
            <p:nvPr/>
          </p:nvSpPr>
          <p:spPr>
            <a:xfrm>
              <a:off x="1531071" y="2016970"/>
              <a:ext cx="1422400" cy="378565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8000" dirty="0" smtClean="0">
                  <a:solidFill>
                    <a:srgbClr val="FF0000"/>
                  </a:solidFill>
                </a:rPr>
                <a:t>第二本</a:t>
              </a:r>
              <a:endParaRPr lang="zh-TW" altLang="en-US" sz="8000" dirty="0">
                <a:solidFill>
                  <a:srgbClr val="FF0000"/>
                </a:solidFill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7305963" y="5064234"/>
              <a:ext cx="4627419" cy="83099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solidFill>
                    <a:srgbClr val="3333FF"/>
                  </a:solidFill>
                </a:rPr>
                <a:t>萬靈神獸護劉備</a:t>
              </a:r>
              <a:endParaRPr lang="zh-TW" altLang="en-US" sz="480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484889" y="1144300"/>
            <a:ext cx="10457729" cy="5386748"/>
            <a:chOff x="1484889" y="1144300"/>
            <a:chExt cx="10457729" cy="5386748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53471" y="1144300"/>
              <a:ext cx="4352492" cy="5386748"/>
            </a:xfrm>
            <a:prstGeom prst="rect">
              <a:avLst/>
            </a:prstGeom>
          </p:spPr>
        </p:pic>
        <p:sp>
          <p:nvSpPr>
            <p:cNvPr id="24" name="文字方塊 23"/>
            <p:cNvSpPr txBox="1"/>
            <p:nvPr/>
          </p:nvSpPr>
          <p:spPr>
            <a:xfrm>
              <a:off x="1484889" y="2109579"/>
              <a:ext cx="1422400" cy="378565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8000" dirty="0" smtClean="0">
                  <a:solidFill>
                    <a:srgbClr val="FF0000"/>
                  </a:solidFill>
                </a:rPr>
                <a:t>第</a:t>
              </a:r>
              <a:r>
                <a:rPr lang="zh-TW" altLang="en-US" sz="8000" dirty="0">
                  <a:solidFill>
                    <a:srgbClr val="FF0000"/>
                  </a:solidFill>
                </a:rPr>
                <a:t>三</a:t>
              </a:r>
              <a:r>
                <a:rPr lang="zh-TW" altLang="en-US" sz="8000" dirty="0" smtClean="0">
                  <a:solidFill>
                    <a:srgbClr val="FF0000"/>
                  </a:solidFill>
                </a:rPr>
                <a:t>本</a:t>
              </a:r>
              <a:endParaRPr lang="zh-TW" altLang="en-US" sz="8000" dirty="0">
                <a:solidFill>
                  <a:srgbClr val="FF0000"/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7352145" y="5064233"/>
              <a:ext cx="4590473" cy="83099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solidFill>
                    <a:srgbClr val="3333FF"/>
                  </a:solidFill>
                </a:rPr>
                <a:t>影不離燈照孔明</a:t>
              </a:r>
              <a:endParaRPr lang="zh-TW" altLang="en-US" sz="480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1258598" y="1144299"/>
            <a:ext cx="10684021" cy="5386748"/>
            <a:chOff x="1258598" y="1144299"/>
            <a:chExt cx="10684021" cy="5386748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67325" y="1144299"/>
              <a:ext cx="4352492" cy="5386748"/>
            </a:xfrm>
            <a:prstGeom prst="rect">
              <a:avLst/>
            </a:prstGeom>
          </p:spPr>
        </p:pic>
        <p:sp>
          <p:nvSpPr>
            <p:cNvPr id="28" name="文字方塊 27"/>
            <p:cNvSpPr txBox="1"/>
            <p:nvPr/>
          </p:nvSpPr>
          <p:spPr>
            <a:xfrm>
              <a:off x="1258598" y="2202188"/>
              <a:ext cx="1422400" cy="378565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8000" dirty="0" smtClean="0">
                  <a:solidFill>
                    <a:srgbClr val="FF0000"/>
                  </a:solidFill>
                </a:rPr>
                <a:t>第四本</a:t>
              </a:r>
              <a:endParaRPr lang="zh-TW" altLang="en-US" sz="8000" dirty="0">
                <a:solidFill>
                  <a:srgbClr val="FF0000"/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7379855" y="5156843"/>
              <a:ext cx="4562764" cy="83099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4800" dirty="0" smtClean="0">
                  <a:solidFill>
                    <a:srgbClr val="3333FF"/>
                  </a:solidFill>
                </a:rPr>
                <a:t>少年魚郎助孫權</a:t>
              </a:r>
              <a:endParaRPr lang="zh-TW" altLang="en-US" sz="4800" dirty="0">
                <a:solidFill>
                  <a:srgbClr val="3333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64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550" y="356844"/>
            <a:ext cx="10058400" cy="1371600"/>
          </a:xfrm>
        </p:spPr>
        <p:txBody>
          <a:bodyPr/>
          <a:lstStyle/>
          <a:p>
            <a:r>
              <a:rPr lang="zh-TW" altLang="en-US" dirty="0" smtClean="0"/>
              <a:t>問題四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6325" y="1569720"/>
            <a:ext cx="10058400" cy="3931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6600" dirty="0" smtClean="0">
                <a:solidFill>
                  <a:srgbClr val="3333FF"/>
                </a:solidFill>
              </a:rPr>
              <a:t>請問「三國」是指哪三國呢</a:t>
            </a:r>
            <a:r>
              <a:rPr lang="en-US" altLang="zh-TW" sz="6600" dirty="0" smtClean="0">
                <a:solidFill>
                  <a:srgbClr val="3333FF"/>
                </a:solidFill>
              </a:rPr>
              <a:t>?</a:t>
            </a:r>
            <a:endParaRPr lang="zh-TW" altLang="en-US" sz="6600" dirty="0">
              <a:solidFill>
                <a:srgbClr val="3333FF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2768" y="4901475"/>
            <a:ext cx="9043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 smtClean="0">
                <a:solidFill>
                  <a:srgbClr val="FF0000"/>
                </a:solidFill>
              </a:rPr>
              <a:t>答</a:t>
            </a:r>
            <a:r>
              <a:rPr lang="en-US" altLang="zh-TW" sz="7200" dirty="0" smtClean="0">
                <a:solidFill>
                  <a:srgbClr val="FF0000"/>
                </a:solidFill>
              </a:rPr>
              <a:t>:</a:t>
            </a:r>
            <a:r>
              <a:rPr lang="zh-TW" altLang="en-US" sz="7200" dirty="0" smtClean="0">
                <a:solidFill>
                  <a:srgbClr val="FF0000"/>
                </a:solidFill>
              </a:rPr>
              <a:t> </a:t>
            </a:r>
            <a:r>
              <a:rPr lang="zh-TW" altLang="en-US" sz="6600" dirty="0" smtClean="0">
                <a:solidFill>
                  <a:srgbClr val="FF0000"/>
                </a:solidFill>
              </a:rPr>
              <a:t>魏國、吳國、蜀國</a:t>
            </a:r>
            <a:endParaRPr lang="zh-TW" alt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0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1050" y="217765"/>
            <a:ext cx="2247900" cy="1371600"/>
          </a:xfrm>
        </p:spPr>
        <p:txBody>
          <a:bodyPr/>
          <a:lstStyle/>
          <a:p>
            <a:r>
              <a:rPr lang="zh-TW" altLang="en-US" dirty="0" smtClean="0"/>
              <a:t>問題五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1041380"/>
            <a:ext cx="10058400" cy="39319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6000" dirty="0" smtClean="0">
                <a:solidFill>
                  <a:srgbClr val="3333FF"/>
                </a:solidFill>
              </a:rPr>
              <a:t>請問「奇想三國」四本書各是介紹哪四位有名的歷史人物呢</a:t>
            </a:r>
            <a:r>
              <a:rPr lang="en-US" altLang="zh-TW" sz="6000" dirty="0" smtClean="0">
                <a:solidFill>
                  <a:srgbClr val="3333FF"/>
                </a:solidFill>
              </a:rPr>
              <a:t>?</a:t>
            </a:r>
            <a:endParaRPr lang="zh-TW" altLang="en-US" sz="6000" dirty="0">
              <a:solidFill>
                <a:srgbClr val="3333FF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78518" y="5335250"/>
            <a:ext cx="8865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答</a:t>
            </a:r>
            <a:r>
              <a:rPr lang="en-US" altLang="zh-TW" sz="5400" dirty="0" smtClean="0">
                <a:solidFill>
                  <a:srgbClr val="FF0000"/>
                </a:solidFill>
              </a:rPr>
              <a:t>:</a:t>
            </a:r>
            <a:r>
              <a:rPr lang="zh-TW" altLang="en-US" sz="5400" dirty="0" smtClean="0">
                <a:solidFill>
                  <a:srgbClr val="FF0000"/>
                </a:solidFill>
              </a:rPr>
              <a:t> 曹操、劉備、孔明、孫權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1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6775" y="299694"/>
            <a:ext cx="2181225" cy="1371600"/>
          </a:xfrm>
        </p:spPr>
        <p:txBody>
          <a:bodyPr/>
          <a:lstStyle/>
          <a:p>
            <a:r>
              <a:rPr lang="zh-TW" altLang="en-US" dirty="0" smtClean="0"/>
              <a:t>問題六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4900" y="1384280"/>
            <a:ext cx="10058400" cy="3931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5400" dirty="0" smtClean="0">
                <a:solidFill>
                  <a:srgbClr val="3333FF"/>
                </a:solidFill>
              </a:rPr>
              <a:t>請問剛才介紹的好書除了有「奇想三國」系列書籍外，還有哪一系列的書籍呢</a:t>
            </a:r>
            <a:r>
              <a:rPr lang="en-US" altLang="zh-TW" sz="5400" dirty="0" smtClean="0">
                <a:solidFill>
                  <a:srgbClr val="3333FF"/>
                </a:solidFill>
              </a:rPr>
              <a:t>?</a:t>
            </a:r>
            <a:endParaRPr lang="zh-TW" altLang="en-US" sz="5400" dirty="0">
              <a:solidFill>
                <a:srgbClr val="3333FF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772934" y="5406985"/>
            <a:ext cx="4722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</a:rPr>
              <a:t>答</a:t>
            </a:r>
            <a:r>
              <a:rPr lang="en-US" altLang="zh-TW" sz="5400" dirty="0" smtClean="0">
                <a:solidFill>
                  <a:srgbClr val="FF0000"/>
                </a:solidFill>
              </a:rPr>
              <a:t>:</a:t>
            </a:r>
            <a:r>
              <a:rPr lang="zh-TW" altLang="en-US" sz="5400" dirty="0" smtClean="0">
                <a:solidFill>
                  <a:srgbClr val="FF0000"/>
                </a:solidFill>
              </a:rPr>
              <a:t> 奇想西遊記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6171" y="425024"/>
            <a:ext cx="2553855" cy="613551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作者介紹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8076" y="3543664"/>
            <a:ext cx="5242979" cy="393192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他白天</a:t>
            </a:r>
            <a:r>
              <a:rPr lang="zh-TW" altLang="en-US" sz="2800" dirty="0"/>
              <a:t>開心當小學老師，回家關門寫童話故事。</a:t>
            </a:r>
          </a:p>
          <a:p>
            <a:r>
              <a:rPr lang="zh-TW" altLang="en-US" sz="2800" dirty="0" smtClean="0"/>
              <a:t>寫了很多給小朋友看</a:t>
            </a:r>
            <a:r>
              <a:rPr lang="zh-TW" altLang="en-US" sz="2800" dirty="0"/>
              <a:t>的</a:t>
            </a:r>
            <a:r>
              <a:rPr lang="zh-TW" altLang="en-US" sz="2800" dirty="0" smtClean="0"/>
              <a:t>書籍，他的書籍也曾獲許多文學獎哦！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189" y="1153614"/>
            <a:ext cx="2228800" cy="227501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08076" y="580084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</a:rPr>
              <a:t>魏國</a:t>
            </a:r>
            <a:r>
              <a:rPr lang="zh-TW" altLang="en-US" sz="3200" dirty="0" smtClean="0">
                <a:solidFill>
                  <a:srgbClr val="00B0F0"/>
                </a:solidFill>
              </a:rPr>
              <a:t>跟</a:t>
            </a:r>
            <a:r>
              <a:rPr lang="zh-TW" altLang="en-US" sz="3200" dirty="0" smtClean="0">
                <a:solidFill>
                  <a:srgbClr val="00B050"/>
                </a:solidFill>
              </a:rPr>
              <a:t>吳國</a:t>
            </a:r>
            <a:r>
              <a:rPr lang="zh-TW" altLang="en-US" sz="3200" dirty="0" smtClean="0">
                <a:solidFill>
                  <a:srgbClr val="00B0F0"/>
                </a:solidFill>
              </a:rPr>
              <a:t>的故事都是他寫的</a:t>
            </a:r>
            <a:endParaRPr lang="zh-TW" altLang="en-US" sz="3200" dirty="0">
              <a:solidFill>
                <a:srgbClr val="00B0F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62956" y="1692048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dirty="0">
                <a:solidFill>
                  <a:srgbClr val="7030A0"/>
                </a:solidFill>
              </a:rPr>
              <a:t>王文華</a:t>
            </a:r>
          </a:p>
        </p:txBody>
      </p:sp>
      <p:sp>
        <p:nvSpPr>
          <p:cNvPr id="7" name="矩形 6"/>
          <p:cNvSpPr/>
          <p:nvPr/>
        </p:nvSpPr>
        <p:spPr>
          <a:xfrm>
            <a:off x="6419273" y="1771968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FF00FF"/>
                </a:solidFill>
              </a:rPr>
              <a:t>岑澎維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20900" t="12350" r="4759" b="10601"/>
          <a:stretch/>
        </p:blipFill>
        <p:spPr>
          <a:xfrm>
            <a:off x="8296711" y="976590"/>
            <a:ext cx="2380526" cy="250508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921918" y="3625350"/>
            <a:ext cx="47290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她也是位小學老師哦！</a:t>
            </a:r>
            <a:endParaRPr lang="en-US" altLang="zh-TW" sz="2800" dirty="0" smtClean="0"/>
          </a:p>
          <a:p>
            <a:r>
              <a:rPr lang="zh-TW" altLang="en-US" sz="2800" dirty="0" smtClean="0"/>
              <a:t>當然也寫了許多好看的童書</a:t>
            </a:r>
            <a:endParaRPr lang="en-US" altLang="zh-TW" sz="2800" dirty="0" smtClean="0"/>
          </a:p>
          <a:p>
            <a:r>
              <a:rPr lang="zh-TW" altLang="en-US" sz="2800" dirty="0" smtClean="0"/>
              <a:t>獲獎的書籍也不少哦</a:t>
            </a:r>
            <a:r>
              <a:rPr lang="zh-TW" altLang="en-US" sz="2800" dirty="0"/>
              <a:t>！</a:t>
            </a:r>
            <a:endParaRPr lang="en-US" altLang="zh-TW" sz="2800" dirty="0" smtClean="0"/>
          </a:p>
          <a:p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247664" y="5216065"/>
            <a:ext cx="5403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dirty="0" smtClean="0">
                <a:solidFill>
                  <a:srgbClr val="C00000"/>
                </a:solidFill>
              </a:rPr>
              <a:t>其中蜀</a:t>
            </a:r>
            <a:r>
              <a:rPr lang="zh-TW" altLang="en-US" sz="3200" dirty="0">
                <a:solidFill>
                  <a:srgbClr val="C00000"/>
                </a:solidFill>
              </a:rPr>
              <a:t>國</a:t>
            </a:r>
            <a:r>
              <a:rPr lang="zh-TW" altLang="en-US" sz="3200" dirty="0">
                <a:solidFill>
                  <a:srgbClr val="00B0F0"/>
                </a:solidFill>
              </a:rPr>
              <a:t>的</a:t>
            </a:r>
            <a:r>
              <a:rPr lang="zh-TW" altLang="en-US" sz="3200" dirty="0" smtClean="0">
                <a:solidFill>
                  <a:srgbClr val="00B0F0"/>
                </a:solidFill>
              </a:rPr>
              <a:t>故事是她寫</a:t>
            </a:r>
            <a:r>
              <a:rPr lang="zh-TW" altLang="en-US" sz="3200" dirty="0">
                <a:solidFill>
                  <a:srgbClr val="00B0F0"/>
                </a:solidFill>
              </a:rPr>
              <a:t>的唷</a:t>
            </a:r>
            <a:r>
              <a:rPr lang="en-US" altLang="zh-TW" sz="3200" dirty="0">
                <a:solidFill>
                  <a:srgbClr val="00B0F0"/>
                </a:solidFill>
              </a:rPr>
              <a:t>~</a:t>
            </a:r>
            <a:endParaRPr lang="zh-TW" alt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17806" y="417239"/>
            <a:ext cx="5315527" cy="137160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solidFill>
                  <a:srgbClr val="7030A0"/>
                </a:solidFill>
                <a:latin typeface="文鼎粗魏碑" panose="03000809000000000000" pitchFamily="65" charset="-120"/>
                <a:ea typeface="文鼎粗魏碑" panose="03000809000000000000" pitchFamily="65" charset="-120"/>
              </a:rPr>
              <a:t>奇想三國</a:t>
            </a:r>
            <a:endParaRPr lang="zh-TW" altLang="en-US" sz="7200" dirty="0">
              <a:latin typeface="文鼎粗魏碑" panose="03000809000000000000" pitchFamily="65" charset="-120"/>
              <a:ea typeface="文鼎粗魏碑" panose="030008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6800" y="1901284"/>
            <a:ext cx="10564368" cy="859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000" dirty="0" smtClean="0">
                <a:solidFill>
                  <a:srgbClr val="FF0000"/>
                </a:solidFill>
              </a:rPr>
              <a:t>快來跟我們一起參與有趣又爆笑的三國世界</a:t>
            </a:r>
            <a:r>
              <a:rPr lang="en-US" altLang="zh-TW" sz="4000" dirty="0" smtClean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 rot="183856">
            <a:off x="227187" y="3172613"/>
            <a:ext cx="11213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rgbClr val="00B0F0"/>
                </a:solidFill>
              </a:rPr>
              <a:t>看看喜鵲小九是如何拯救月旦評，又幫助曹操成為亂世中的奸雄呢 </a:t>
            </a:r>
            <a:r>
              <a:rPr lang="en-US" altLang="zh-TW" sz="2800" dirty="0" smtClean="0">
                <a:solidFill>
                  <a:srgbClr val="00B0F0"/>
                </a:solidFill>
              </a:rPr>
              <a:t>?</a:t>
            </a:r>
            <a:endParaRPr lang="zh-TW" altLang="en-US" sz="2800" dirty="0">
              <a:solidFill>
                <a:srgbClr val="00B0F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 rot="191495">
            <a:off x="227489" y="3955525"/>
            <a:ext cx="10696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rgbClr val="7030A0"/>
                </a:solidFill>
              </a:rPr>
              <a:t>看看萬靈神獸如何帶給劉備超級無敵大幸運，把他推上龍椅寶座？</a:t>
            </a:r>
            <a:endParaRPr lang="zh-TW" altLang="en-US" sz="2800" dirty="0">
              <a:solidFill>
                <a:srgbClr val="7030A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 rot="200381">
            <a:off x="227420" y="4725685"/>
            <a:ext cx="10962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 smtClean="0">
                <a:solidFill>
                  <a:srgbClr val="00B050"/>
                </a:solidFill>
              </a:rPr>
              <a:t>為什麼孔明背後總有一團黑影跟隨，這背後靈似乎很了解他的想法？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95545" y="5567773"/>
            <a:ext cx="10560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800" dirty="0" smtClean="0"/>
              <a:t>少年魚郎的出現會為東吳帶來怎樣的改變，並抵禦曹操大軍呢？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1019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9490" y="618837"/>
            <a:ext cx="11236037" cy="5366327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rgbClr val="232323"/>
                </a:solidFill>
                <a:latin typeface="Arial" panose="020B0604020202020204" pitchFamily="34" charset="0"/>
              </a:rPr>
              <a:t>三國是最夯的線</a:t>
            </a:r>
            <a:r>
              <a:rPr lang="zh-TW" altLang="en-US" sz="6000" dirty="0">
                <a:solidFill>
                  <a:srgbClr val="232323"/>
                </a:solidFill>
                <a:latin typeface="Arial" panose="020B0604020202020204" pitchFamily="34" charset="0"/>
              </a:rPr>
              <a:t>上</a:t>
            </a:r>
            <a:r>
              <a:rPr lang="zh-TW" altLang="en-US" sz="6000" dirty="0" smtClean="0">
                <a:solidFill>
                  <a:srgbClr val="232323"/>
                </a:solidFill>
                <a:latin typeface="Arial" panose="020B0604020202020204" pitchFamily="34" charset="0"/>
              </a:rPr>
              <a:t>遊戲，</a:t>
            </a:r>
            <a:r>
              <a:rPr lang="en-US" altLang="zh-TW" sz="6000" dirty="0" smtClean="0">
                <a:solidFill>
                  <a:srgbClr val="232323"/>
                </a:solidFill>
                <a:latin typeface="Arial" panose="020B0604020202020204" pitchFamily="34" charset="0"/>
              </a:rPr>
              <a:t/>
            </a:r>
            <a:br>
              <a:rPr lang="en-US" altLang="zh-TW" sz="6000" dirty="0" smtClean="0">
                <a:solidFill>
                  <a:srgbClr val="232323"/>
                </a:solidFill>
                <a:latin typeface="Arial" panose="020B0604020202020204" pitchFamily="34" charset="0"/>
              </a:rPr>
            </a:br>
            <a:r>
              <a:rPr lang="zh-TW" altLang="en-US" sz="6000" dirty="0">
                <a:solidFill>
                  <a:srgbClr val="232323"/>
                </a:solidFill>
                <a:latin typeface="Arial" panose="020B0604020202020204" pitchFamily="34" charset="0"/>
              </a:rPr>
              <a:t>是</a:t>
            </a:r>
            <a:r>
              <a:rPr lang="zh-TW" altLang="en-US" sz="6000" dirty="0" smtClean="0">
                <a:solidFill>
                  <a:srgbClr val="232323"/>
                </a:solidFill>
                <a:latin typeface="Arial" panose="020B0604020202020204" pitchFamily="34" charset="0"/>
              </a:rPr>
              <a:t>小學生</a:t>
            </a:r>
            <a:r>
              <a:rPr lang="zh-TW" altLang="en-US" sz="6000" dirty="0">
                <a:solidFill>
                  <a:srgbClr val="232323"/>
                </a:solidFill>
                <a:latin typeface="Arial" panose="020B0604020202020204" pitchFamily="34" charset="0"/>
              </a:rPr>
              <a:t>間話題不斷的</a:t>
            </a:r>
            <a:r>
              <a:rPr lang="zh-TW" altLang="en-US" sz="6000" dirty="0" smtClean="0">
                <a:solidFill>
                  <a:srgbClr val="232323"/>
                </a:solidFill>
                <a:latin typeface="Arial" panose="020B0604020202020204" pitchFamily="34" charset="0"/>
              </a:rPr>
              <a:t>歷史故事，</a:t>
            </a:r>
            <a:r>
              <a:rPr lang="en-US" altLang="zh-TW" sz="6000" dirty="0" smtClean="0">
                <a:solidFill>
                  <a:srgbClr val="232323"/>
                </a:solidFill>
                <a:latin typeface="Arial" panose="020B0604020202020204" pitchFamily="34" charset="0"/>
              </a:rPr>
              <a:t/>
            </a:r>
            <a:br>
              <a:rPr lang="en-US" altLang="zh-TW" sz="6000" dirty="0" smtClean="0">
                <a:solidFill>
                  <a:srgbClr val="232323"/>
                </a:solidFill>
                <a:latin typeface="Arial" panose="020B0604020202020204" pitchFamily="34" charset="0"/>
              </a:rPr>
            </a:br>
            <a:r>
              <a:rPr lang="zh-TW" altLang="en-US" sz="6000" dirty="0" smtClean="0">
                <a:solidFill>
                  <a:srgbClr val="232323"/>
                </a:solidFill>
                <a:latin typeface="Arial" panose="020B0604020202020204" pitchFamily="34" charset="0"/>
              </a:rPr>
              <a:t>就讓</a:t>
            </a:r>
            <a:r>
              <a:rPr lang="en-US" altLang="zh-TW" sz="6000" dirty="0" smtClean="0">
                <a:solidFill>
                  <a:srgbClr val="232323"/>
                </a:solidFill>
                <a:latin typeface="Arial" panose="020B0604020202020204" pitchFamily="34" charset="0"/>
              </a:rPr>
              <a:t>『</a:t>
            </a:r>
            <a:r>
              <a:rPr lang="zh-TW" altLang="en-US" sz="6000" dirty="0" smtClean="0">
                <a:solidFill>
                  <a:srgbClr val="232323"/>
                </a:solidFill>
                <a:latin typeface="Arial" panose="020B0604020202020204" pitchFamily="34" charset="0"/>
              </a:rPr>
              <a:t>奇想三國</a:t>
            </a:r>
            <a:r>
              <a:rPr lang="en-US" altLang="zh-TW" sz="6000" dirty="0" smtClean="0">
                <a:solidFill>
                  <a:srgbClr val="232323"/>
                </a:solidFill>
                <a:latin typeface="Arial" panose="020B0604020202020204" pitchFamily="34" charset="0"/>
              </a:rPr>
              <a:t>』</a:t>
            </a:r>
            <a:r>
              <a:rPr lang="zh-TW" altLang="en-US" sz="6000" dirty="0" smtClean="0">
                <a:solidFill>
                  <a:srgbClr val="232323"/>
                </a:solidFill>
                <a:latin typeface="Arial" panose="020B0604020202020204" pitchFamily="34" charset="0"/>
              </a:rPr>
              <a:t>帶領大家深入</a:t>
            </a:r>
            <a:r>
              <a:rPr lang="zh-TW" altLang="en-US" sz="6000" dirty="0">
                <a:solidFill>
                  <a:srgbClr val="232323"/>
                </a:solidFill>
                <a:latin typeface="Arial" panose="020B0604020202020204" pitchFamily="34" charset="0"/>
              </a:rPr>
              <a:t>三國人物</a:t>
            </a:r>
            <a:r>
              <a:rPr lang="en-US" altLang="zh-TW" sz="6000" dirty="0" smtClean="0">
                <a:solidFill>
                  <a:srgbClr val="232323"/>
                </a:solidFill>
                <a:latin typeface="Arial" panose="020B0604020202020204" pitchFamily="34" charset="0"/>
              </a:rPr>
              <a:t>—</a:t>
            </a:r>
            <a:br>
              <a:rPr lang="en-US" altLang="zh-TW" sz="6000" dirty="0" smtClean="0">
                <a:solidFill>
                  <a:srgbClr val="232323"/>
                </a:solidFill>
                <a:latin typeface="Arial" panose="020B0604020202020204" pitchFamily="34" charset="0"/>
              </a:rPr>
            </a:br>
            <a:r>
              <a:rPr lang="zh-TW" altLang="en-US" sz="6000" dirty="0" smtClean="0">
                <a:solidFill>
                  <a:srgbClr val="232323"/>
                </a:solidFill>
                <a:latin typeface="Arial" panose="020B0604020202020204" pitchFamily="34" charset="0"/>
              </a:rPr>
              <a:t>曹操</a:t>
            </a:r>
            <a:r>
              <a:rPr lang="zh-TW" altLang="en-US" sz="6000" dirty="0">
                <a:solidFill>
                  <a:srgbClr val="232323"/>
                </a:solidFill>
                <a:latin typeface="Arial" panose="020B0604020202020204" pitchFamily="34" charset="0"/>
              </a:rPr>
              <a:t>、劉備、諸葛亮、</a:t>
            </a:r>
            <a:r>
              <a:rPr lang="zh-TW" altLang="en-US" sz="6000" dirty="0" smtClean="0">
                <a:solidFill>
                  <a:srgbClr val="232323"/>
                </a:solidFill>
                <a:latin typeface="Arial" panose="020B0604020202020204" pitchFamily="34" charset="0"/>
              </a:rPr>
              <a:t>孫權的</a:t>
            </a:r>
            <a:r>
              <a:rPr lang="zh-TW" altLang="en-US" sz="6000" dirty="0">
                <a:solidFill>
                  <a:srgbClr val="232323"/>
                </a:solidFill>
                <a:latin typeface="Arial" panose="020B0604020202020204" pitchFamily="34" charset="0"/>
              </a:rPr>
              <a:t>內心，一窺群雄們不為人知的祕密。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1262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4" y="2494855"/>
            <a:ext cx="7105651" cy="393999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319211" y="419897"/>
            <a:ext cx="9553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4000" dirty="0"/>
              <a:t>我想大家一定很好奇，現代版的奇想三國和中國古典名著三國演義究竟有什麼不同？現在就讓我來說一小段給大家聽聽吧！</a:t>
            </a:r>
          </a:p>
        </p:txBody>
      </p:sp>
    </p:spTree>
    <p:extLst>
      <p:ext uri="{BB962C8B-B14F-4D97-AF65-F5344CB8AC3E}">
        <p14:creationId xmlns:p14="http://schemas.microsoft.com/office/powerpoint/2010/main" val="40470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550" y="942975"/>
            <a:ext cx="10058400" cy="4566894"/>
          </a:xfrm>
        </p:spPr>
        <p:txBody>
          <a:bodyPr>
            <a:noAutofit/>
          </a:bodyPr>
          <a:lstStyle/>
          <a:p>
            <a:r>
              <a:rPr lang="zh-TW" altLang="zh-TW" sz="6000" dirty="0" smtClean="0"/>
              <a:t>「治</a:t>
            </a:r>
            <a:r>
              <a:rPr lang="zh-TW" altLang="zh-TW" sz="6000" dirty="0"/>
              <a:t>世之能臣，亂世之奸雄」的曹操</a:t>
            </a: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zh-TW" altLang="zh-TW" sz="6000" dirty="0" smtClean="0"/>
              <a:t>其實</a:t>
            </a:r>
            <a:r>
              <a:rPr lang="zh-TW" altLang="zh-TW" sz="6000" dirty="0"/>
              <a:t>只是一個不學無術的小混混</a:t>
            </a:r>
            <a:r>
              <a:rPr lang="zh-TW" altLang="zh-TW" sz="6000" dirty="0" smtClean="0"/>
              <a:t>！</a:t>
            </a:r>
            <a:r>
              <a:rPr lang="en-US" altLang="zh-TW" sz="6000" dirty="0"/>
              <a:t/>
            </a:r>
            <a:br>
              <a:rPr lang="en-US" altLang="zh-TW" sz="6000" dirty="0"/>
            </a:br>
            <a:r>
              <a:rPr lang="zh-TW" altLang="zh-TW" sz="6000" dirty="0" smtClean="0"/>
              <a:t>「</a:t>
            </a:r>
            <a:r>
              <a:rPr lang="zh-TW" altLang="zh-TW" sz="6000" dirty="0"/>
              <a:t>喜鵲情報網」的密探小九能扳正他的形象嗎</a:t>
            </a:r>
            <a:r>
              <a:rPr lang="zh-TW" altLang="zh-TW" sz="6000" dirty="0" smtClean="0"/>
              <a:t>？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92049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2949" y="723900"/>
            <a:ext cx="10906126" cy="5257800"/>
          </a:xfrm>
        </p:spPr>
        <p:txBody>
          <a:bodyPr>
            <a:normAutofit fontScale="90000"/>
          </a:bodyPr>
          <a:lstStyle/>
          <a:p>
            <a:r>
              <a:rPr lang="zh-TW" altLang="zh-TW" sz="5300" dirty="0"/>
              <a:t>話說只要能夠登上許劭的〈月旦評〉，就有條件能夠成為天下聞名的風雲人物</a:t>
            </a:r>
            <a:r>
              <a:rPr lang="zh-TW" altLang="zh-TW" sz="5300" dirty="0" smtClean="0"/>
              <a:t>。</a:t>
            </a:r>
            <a:r>
              <a:rPr lang="en-US" altLang="zh-TW" sz="5300" dirty="0" smtClean="0"/>
              <a:t/>
            </a:r>
            <a:br>
              <a:rPr lang="en-US" altLang="zh-TW" sz="5300" dirty="0" smtClean="0"/>
            </a:br>
            <a:r>
              <a:rPr lang="zh-TW" altLang="zh-TW" sz="5300" dirty="0" smtClean="0"/>
              <a:t>可是</a:t>
            </a:r>
            <a:r>
              <a:rPr lang="zh-TW" altLang="zh-TW" sz="5300" dirty="0"/>
              <a:t>，有一天，許劭得到一個令人震驚的消息：才剛剛被評為「治世之能臣，亂世之奸雄」的曹操曹阿瞞，</a:t>
            </a:r>
            <a:r>
              <a:rPr lang="zh-TW" altLang="zh-TW" sz="5300" dirty="0" smtClean="0"/>
              <a:t>其實就是</a:t>
            </a:r>
            <a:r>
              <a:rPr lang="zh-TW" altLang="zh-TW" sz="5300" dirty="0"/>
              <a:t>個不學無術的小混混</a:t>
            </a:r>
            <a:r>
              <a:rPr lang="zh-TW" altLang="zh-TW" sz="5300" dirty="0" smtClean="0"/>
              <a:t>。</a:t>
            </a:r>
            <a:r>
              <a:rPr lang="en-US" altLang="zh-TW" sz="5300" dirty="0" smtClean="0"/>
              <a:t/>
            </a:r>
            <a:br>
              <a:rPr lang="en-US" altLang="zh-TW" sz="5300" dirty="0" smtClean="0"/>
            </a:br>
            <a:r>
              <a:rPr lang="zh-TW" altLang="zh-TW" sz="5300" dirty="0" smtClean="0"/>
              <a:t>這</a:t>
            </a:r>
            <a:r>
              <a:rPr lang="zh-TW" altLang="zh-TW" sz="5300" dirty="0"/>
              <a:t>可不得了，難道〈月旦評〉的威信要因此毀於一旦</a:t>
            </a:r>
            <a:r>
              <a:rPr lang="zh-TW" altLang="zh-TW" sz="5300" dirty="0" smtClean="0"/>
              <a:t>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085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5350" y="619125"/>
            <a:ext cx="10010775" cy="64484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zh-TW" sz="5400" dirty="0"/>
              <a:t>許劭立刻把當初負責調查曹操的喜鵲密探小九叫到跟前來：「小九，你犯的錯，你得想辦法修正回來。」</a:t>
            </a:r>
            <a:br>
              <a:rPr lang="zh-TW" altLang="zh-TW" sz="5400" dirty="0"/>
            </a:br>
            <a:r>
              <a:rPr lang="zh-TW" altLang="zh-TW" sz="5400" dirty="0" smtClean="0"/>
              <a:t>於是</a:t>
            </a:r>
            <a:r>
              <a:rPr lang="zh-TW" altLang="zh-TW" sz="5400" dirty="0"/>
              <a:t>，喜鵲小九帶著許劭大師送他的九條命，來到了曹操身邊。</a:t>
            </a:r>
            <a:br>
              <a:rPr lang="zh-TW" altLang="zh-TW" sz="5400" dirty="0"/>
            </a:b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424562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TM03457510[[fn=肥皂]]</Template>
  <TotalTime>585</TotalTime>
  <Words>553</Words>
  <Application>Microsoft Office PowerPoint</Application>
  <PresentationFormat>寬螢幕</PresentationFormat>
  <Paragraphs>58</Paragraphs>
  <Slides>22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文鼎粗魏碑</vt:lpstr>
      <vt:lpstr>文鼎超顏楷</vt:lpstr>
      <vt:lpstr>文鼎新藝體</vt:lpstr>
      <vt:lpstr>微軟正黑體</vt:lpstr>
      <vt:lpstr>新細明體</vt:lpstr>
      <vt:lpstr>Arial</vt:lpstr>
      <vt:lpstr>Calibri</vt:lpstr>
      <vt:lpstr>Garamond</vt:lpstr>
      <vt:lpstr>Georgia</vt:lpstr>
      <vt:lpstr>Wingdings</vt:lpstr>
      <vt:lpstr>肥皂</vt:lpstr>
      <vt:lpstr>好書介紹     奇想三國</vt:lpstr>
      <vt:lpstr>PowerPoint 簡報</vt:lpstr>
      <vt:lpstr>作者介紹</vt:lpstr>
      <vt:lpstr>奇想三國</vt:lpstr>
      <vt:lpstr>三國是最夯的線上遊戲， 是小學生間話題不斷的歷史故事， 就讓『奇想三國』帶領大家深入三國人物— 曹操、劉備、諸葛亮、孫權的內心，一窺群雄們不為人知的祕密。</vt:lpstr>
      <vt:lpstr>PowerPoint 簡報</vt:lpstr>
      <vt:lpstr>「治世之能臣，亂世之奸雄」的曹操 其實只是一個不學無術的小混混！ 「喜鵲情報網」的密探小九能扳正他的形象嗎？</vt:lpstr>
      <vt:lpstr>話說只要能夠登上許劭的〈月旦評〉，就有條件能夠成為天下聞名的風雲人物。 可是，有一天，許劭得到一個令人震驚的消息：才剛剛被評為「治世之能臣，亂世之奸雄」的曹操曹阿瞞，其實就是個不學無術的小混混。 這可不得了，難道〈月旦評〉的威信要因此毀於一旦？</vt:lpstr>
      <vt:lpstr>許劭立刻把當初負責調查曹操的喜鵲密探小九叫到跟前來：「小九，你犯的錯，你得想辦法修正回來。」 於是，喜鵲小九帶著許劭大師送他的九條命，來到了曹操身邊。 </vt:lpstr>
      <vt:lpstr>可是，生性多疑的曹操會相信小九嗎？ 而曹操又將遭遇到什麼樣的危險，需要小九救他？ 曹操到底是個什麼樣的人？ 他的一生有哪些傳奇故事？</vt:lpstr>
      <vt:lpstr>小九只不過是一隻小小的喜鵲鳥兒，他又要如何幫助曹操？ 他真的能夠完成許劭大師交辦的任務嗎？</vt:lpstr>
      <vt:lpstr>一連串驚奇又趣味的故事， 三國風雲人物輪番上陣， 千軍萬馬、奔騰雷動， 驚險、緊張又刺激， 啊！內容實在太多太精采了， 只能靠你自己去看囉…… </vt:lpstr>
      <vt:lpstr>ㄟˊ我知道圖書館除了有奇想三國，還有『奇想西遊記』哦！ 全系列的書以最幽默的筆調， 最顛覆的情節， 讓你徹底了解西遊記的世界。</vt:lpstr>
      <vt:lpstr>請偷偷跟著 唐三藏、孫悟空、沙悟淨 和豬八戒的旅行腳步， 踏上群魔亂舞的冒險旅程， 一路上到底會發生什麼事呢？ </vt:lpstr>
      <vt:lpstr>故事情節神奇莫測， 緊張又搞笑！ 等你一起進入奇幻的西遊記世界喔！</vt:lpstr>
      <vt:lpstr>PowerPoint 簡報</vt:lpstr>
      <vt:lpstr>問題一</vt:lpstr>
      <vt:lpstr>問題二</vt:lpstr>
      <vt:lpstr>問題三</vt:lpstr>
      <vt:lpstr>問題四</vt:lpstr>
      <vt:lpstr>問題五</vt:lpstr>
      <vt:lpstr>問題六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好書介紹      奇想三國</dc:title>
  <dc:creator>asus</dc:creator>
  <cp:lastModifiedBy>admin</cp:lastModifiedBy>
  <cp:revision>44</cp:revision>
  <cp:lastPrinted>2017-11-06T05:02:45Z</cp:lastPrinted>
  <dcterms:created xsi:type="dcterms:W3CDTF">2017-10-30T03:51:01Z</dcterms:created>
  <dcterms:modified xsi:type="dcterms:W3CDTF">2017-11-20T05:35:16Z</dcterms:modified>
</cp:coreProperties>
</file>